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8288000" cy="10287000"/>
  <p:notesSz cx="6858000" cy="9144000"/>
  <p:embeddedFontLst>
    <p:embeddedFont>
      <p:font typeface="Childos Arabic" panose="020B0604020202020204" charset="-78"/>
      <p:regular r:id="rId22"/>
    </p:embeddedFont>
    <p:embeddedFont>
      <p:font typeface="Childos Arabic Bold" panose="020B0604020202020204" charset="-78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03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The purpose of the feelings journey is to show the students that their feelings can change and to help them identify what particular feelings feel like in their bodies.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7.png"/><Relationship Id="rId3" Type="http://schemas.openxmlformats.org/officeDocument/2006/relationships/image" Target="../media/image26.pn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66.png"/><Relationship Id="rId5" Type="http://schemas.openxmlformats.org/officeDocument/2006/relationships/image" Target="../media/image28.png"/><Relationship Id="rId15" Type="http://schemas.openxmlformats.org/officeDocument/2006/relationships/image" Target="../media/image69.svg"/><Relationship Id="rId10" Type="http://schemas.openxmlformats.org/officeDocument/2006/relationships/image" Target="../media/image65.svg"/><Relationship Id="rId4" Type="http://schemas.openxmlformats.org/officeDocument/2006/relationships/image" Target="../media/image27.svg"/><Relationship Id="rId9" Type="http://schemas.openxmlformats.org/officeDocument/2006/relationships/image" Target="../media/image64.png"/><Relationship Id="rId1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78.svg"/><Relationship Id="rId3" Type="http://schemas.openxmlformats.org/officeDocument/2006/relationships/image" Target="../media/image26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11" Type="http://schemas.openxmlformats.org/officeDocument/2006/relationships/image" Target="../media/image76.svg"/><Relationship Id="rId5" Type="http://schemas.openxmlformats.org/officeDocument/2006/relationships/image" Target="../media/image70.png"/><Relationship Id="rId15" Type="http://schemas.openxmlformats.org/officeDocument/2006/relationships/image" Target="../media/image7.png"/><Relationship Id="rId10" Type="http://schemas.openxmlformats.org/officeDocument/2006/relationships/image" Target="../media/image75.png"/><Relationship Id="rId4" Type="http://schemas.openxmlformats.org/officeDocument/2006/relationships/image" Target="../media/image27.sv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82.png"/><Relationship Id="rId3" Type="http://schemas.openxmlformats.org/officeDocument/2006/relationships/image" Target="../media/image26.png"/><Relationship Id="rId7" Type="http://schemas.openxmlformats.org/officeDocument/2006/relationships/image" Target="../media/image80.png"/><Relationship Id="rId12" Type="http://schemas.openxmlformats.org/officeDocument/2006/relationships/image" Target="../media/image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5.png"/><Relationship Id="rId5" Type="http://schemas.openxmlformats.org/officeDocument/2006/relationships/image" Target="../media/image28.png"/><Relationship Id="rId15" Type="http://schemas.openxmlformats.org/officeDocument/2006/relationships/image" Target="../media/image7.png"/><Relationship Id="rId10" Type="http://schemas.openxmlformats.org/officeDocument/2006/relationships/image" Target="../media/image63.svg"/><Relationship Id="rId4" Type="http://schemas.openxmlformats.org/officeDocument/2006/relationships/image" Target="../media/image27.svg"/><Relationship Id="rId9" Type="http://schemas.openxmlformats.org/officeDocument/2006/relationships/image" Target="../media/image62.png"/><Relationship Id="rId14" Type="http://schemas.openxmlformats.org/officeDocument/2006/relationships/image" Target="../media/image8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5" Type="http://schemas.openxmlformats.org/officeDocument/2006/relationships/image" Target="../media/image62.png"/><Relationship Id="rId4" Type="http://schemas.openxmlformats.org/officeDocument/2006/relationships/image" Target="../media/image85.sv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26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10" Type="http://schemas.openxmlformats.org/officeDocument/2006/relationships/image" Target="../media/image7.png"/><Relationship Id="rId4" Type="http://schemas.openxmlformats.org/officeDocument/2006/relationships/image" Target="../media/image27.svg"/><Relationship Id="rId9" Type="http://schemas.openxmlformats.org/officeDocument/2006/relationships/image" Target="../media/image9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7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7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97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96.sv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0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svg"/><Relationship Id="rId11" Type="http://schemas.openxmlformats.org/officeDocument/2006/relationships/image" Target="../media/image95.png"/><Relationship Id="rId5" Type="http://schemas.openxmlformats.org/officeDocument/2006/relationships/image" Target="../media/image93.png"/><Relationship Id="rId15" Type="http://schemas.openxmlformats.org/officeDocument/2006/relationships/image" Target="../media/image99.png"/><Relationship Id="rId10" Type="http://schemas.openxmlformats.org/officeDocument/2006/relationships/image" Target="../media/image81.svg"/><Relationship Id="rId4" Type="http://schemas.openxmlformats.org/officeDocument/2006/relationships/image" Target="../media/image27.svg"/><Relationship Id="rId9" Type="http://schemas.openxmlformats.org/officeDocument/2006/relationships/image" Target="../media/image80.png"/><Relationship Id="rId14" Type="http://schemas.openxmlformats.org/officeDocument/2006/relationships/image" Target="../media/image9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102.svg"/><Relationship Id="rId7" Type="http://schemas.openxmlformats.org/officeDocument/2006/relationships/image" Target="../media/image98.sv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85.svg"/><Relationship Id="rId10" Type="http://schemas.openxmlformats.org/officeDocument/2006/relationships/image" Target="../media/image7.png"/><Relationship Id="rId4" Type="http://schemas.openxmlformats.org/officeDocument/2006/relationships/image" Target="../media/image84.png"/><Relationship Id="rId9" Type="http://schemas.openxmlformats.org/officeDocument/2006/relationships/image" Target="../media/image10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6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sv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5" Type="http://schemas.openxmlformats.org/officeDocument/2006/relationships/image" Target="../media/image2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7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13" Type="http://schemas.openxmlformats.org/officeDocument/2006/relationships/image" Target="../media/image44.png"/><Relationship Id="rId18" Type="http://schemas.openxmlformats.org/officeDocument/2006/relationships/image" Target="../media/image49.svg"/><Relationship Id="rId3" Type="http://schemas.openxmlformats.org/officeDocument/2006/relationships/image" Target="../media/image26.png"/><Relationship Id="rId7" Type="http://schemas.openxmlformats.org/officeDocument/2006/relationships/image" Target="../media/image38.png"/><Relationship Id="rId12" Type="http://schemas.openxmlformats.org/officeDocument/2006/relationships/image" Target="../media/image43.sv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svg"/><Relationship Id="rId19" Type="http://schemas.openxmlformats.org/officeDocument/2006/relationships/image" Target="../media/image7.png"/><Relationship Id="rId4" Type="http://schemas.openxmlformats.org/officeDocument/2006/relationships/image" Target="../media/image27.svg"/><Relationship Id="rId9" Type="http://schemas.openxmlformats.org/officeDocument/2006/relationships/image" Target="../media/image40.png"/><Relationship Id="rId14" Type="http://schemas.openxmlformats.org/officeDocument/2006/relationships/image" Target="../media/image4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9.sv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26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5" Type="http://schemas.openxmlformats.org/officeDocument/2006/relationships/image" Target="../media/image7.png"/><Relationship Id="rId10" Type="http://schemas.openxmlformats.org/officeDocument/2006/relationships/image" Target="../media/image56.png"/><Relationship Id="rId4" Type="http://schemas.openxmlformats.org/officeDocument/2006/relationships/image" Target="../media/image27.svg"/><Relationship Id="rId9" Type="http://schemas.openxmlformats.org/officeDocument/2006/relationships/image" Target="../media/image5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097135" y="7571419"/>
            <a:ext cx="3542913" cy="3530029"/>
          </a:xfrm>
          <a:custGeom>
            <a:avLst/>
            <a:gdLst/>
            <a:ahLst/>
            <a:cxnLst/>
            <a:rect l="l" t="t" r="r" b="b"/>
            <a:pathLst>
              <a:path w="3542913" h="3530029">
                <a:moveTo>
                  <a:pt x="0" y="0"/>
                </a:moveTo>
                <a:lnTo>
                  <a:pt x="3542913" y="0"/>
                </a:lnTo>
                <a:lnTo>
                  <a:pt x="3542913" y="3530030"/>
                </a:lnTo>
                <a:lnTo>
                  <a:pt x="0" y="35300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FAE7E7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6954149" y="-1960064"/>
            <a:ext cx="17699079" cy="12743337"/>
          </a:xfrm>
          <a:custGeom>
            <a:avLst/>
            <a:gdLst/>
            <a:ahLst/>
            <a:cxnLst/>
            <a:rect l="l" t="t" r="r" b="b"/>
            <a:pathLst>
              <a:path w="17699079" h="12743337">
                <a:moveTo>
                  <a:pt x="17699079" y="0"/>
                </a:moveTo>
                <a:lnTo>
                  <a:pt x="0" y="0"/>
                </a:lnTo>
                <a:lnTo>
                  <a:pt x="0" y="12743337"/>
                </a:lnTo>
                <a:lnTo>
                  <a:pt x="17699079" y="12743337"/>
                </a:lnTo>
                <a:lnTo>
                  <a:pt x="17699079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5064919" y="1218020"/>
            <a:ext cx="2933077" cy="2599439"/>
          </a:xfrm>
          <a:custGeom>
            <a:avLst/>
            <a:gdLst/>
            <a:ahLst/>
            <a:cxnLst/>
            <a:rect l="l" t="t" r="r" b="b"/>
            <a:pathLst>
              <a:path w="2933077" h="2599439">
                <a:moveTo>
                  <a:pt x="0" y="0"/>
                </a:moveTo>
                <a:lnTo>
                  <a:pt x="2933077" y="0"/>
                </a:lnTo>
                <a:lnTo>
                  <a:pt x="2933077" y="2599440"/>
                </a:lnTo>
                <a:lnTo>
                  <a:pt x="0" y="2599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10593238" y="4041894"/>
            <a:ext cx="8281109" cy="846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05"/>
              </a:lnSpc>
            </a:pPr>
            <a:r>
              <a:rPr lang="en-US" sz="4647" spc="-116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feelings journey!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06299" y="390490"/>
            <a:ext cx="5874493" cy="212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-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Think of something that makes you feel angry. Feel the anger all over your body!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2948701"/>
            <a:ext cx="4845793" cy="1174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</a:pPr>
            <a:r>
              <a:rPr lang="en-US" sz="3299" spc="-82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let's shake out the anger and come back to feeling relaxed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2231" y="4422052"/>
            <a:ext cx="5874493" cy="353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-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Last but not least, think of something that makes you feel excited Feel the excitement all throughout your body.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8273327"/>
            <a:ext cx="4845793" cy="1174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</a:pPr>
            <a:r>
              <a:rPr lang="en-US" sz="3299" spc="-82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let's shake our bodies and come back to feeling relaxed</a:t>
            </a:r>
          </a:p>
        </p:txBody>
      </p:sp>
      <p:sp>
        <p:nvSpPr>
          <p:cNvPr id="9" name="Freeform 9"/>
          <p:cNvSpPr/>
          <p:nvPr/>
        </p:nvSpPr>
        <p:spPr>
          <a:xfrm>
            <a:off x="13568127" y="8368577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80372" y="958176"/>
            <a:ext cx="15778928" cy="8638963"/>
          </a:xfrm>
          <a:custGeom>
            <a:avLst/>
            <a:gdLst/>
            <a:ahLst/>
            <a:cxnLst/>
            <a:rect l="l" t="t" r="r" b="b"/>
            <a:pathLst>
              <a:path w="15778928" h="8638963">
                <a:moveTo>
                  <a:pt x="0" y="0"/>
                </a:moveTo>
                <a:lnTo>
                  <a:pt x="15778928" y="0"/>
                </a:lnTo>
                <a:lnTo>
                  <a:pt x="15778928" y="8638964"/>
                </a:lnTo>
                <a:lnTo>
                  <a:pt x="0" y="8638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2391299">
            <a:off x="13072728" y="6137889"/>
            <a:ext cx="5638578" cy="6918501"/>
          </a:xfrm>
          <a:custGeom>
            <a:avLst/>
            <a:gdLst/>
            <a:ahLst/>
            <a:cxnLst/>
            <a:rect l="l" t="t" r="r" b="b"/>
            <a:pathLst>
              <a:path w="5638578" h="6918501">
                <a:moveTo>
                  <a:pt x="0" y="0"/>
                </a:moveTo>
                <a:lnTo>
                  <a:pt x="5638578" y="0"/>
                </a:lnTo>
                <a:lnTo>
                  <a:pt x="5638578" y="6918501"/>
                </a:lnTo>
                <a:lnTo>
                  <a:pt x="0" y="69185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2279437" y="3557484"/>
            <a:ext cx="14470362" cy="407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</a:pPr>
            <a:r>
              <a:rPr lang="en-US" sz="6279" spc="35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Feelings can change, and that’s okay! </a:t>
            </a:r>
          </a:p>
          <a:p>
            <a:pPr algn="ctr">
              <a:lnSpc>
                <a:spcPts val="6279"/>
              </a:lnSpc>
            </a:pPr>
            <a:endParaRPr lang="en-US" sz="6279" spc="357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279"/>
              </a:lnSpc>
            </a:pPr>
            <a:r>
              <a:rPr lang="en-US" sz="6279" spc="35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might feel happy one day and sad the next. Your feelings can also change many times a day, and that is normal.</a:t>
            </a:r>
          </a:p>
        </p:txBody>
      </p:sp>
      <p:sp>
        <p:nvSpPr>
          <p:cNvPr id="5" name="Freeform 5"/>
          <p:cNvSpPr/>
          <p:nvPr/>
        </p:nvSpPr>
        <p:spPr>
          <a:xfrm>
            <a:off x="-460391" y="-454976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222037" y="-384805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4" y="0"/>
                </a:lnTo>
                <a:lnTo>
                  <a:pt x="2501474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7467456" y="265961"/>
            <a:ext cx="3353088" cy="2648940"/>
          </a:xfrm>
          <a:custGeom>
            <a:avLst/>
            <a:gdLst/>
            <a:ahLst/>
            <a:cxnLst/>
            <a:rect l="l" t="t" r="r" b="b"/>
            <a:pathLst>
              <a:path w="3353088" h="2648940">
                <a:moveTo>
                  <a:pt x="0" y="0"/>
                </a:moveTo>
                <a:lnTo>
                  <a:pt x="3353088" y="0"/>
                </a:lnTo>
                <a:lnTo>
                  <a:pt x="3353088" y="2648940"/>
                </a:lnTo>
                <a:lnTo>
                  <a:pt x="0" y="26489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312550" y="860980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1715218" y="265961"/>
            <a:ext cx="4176800" cy="3007296"/>
          </a:xfrm>
          <a:custGeom>
            <a:avLst/>
            <a:gdLst/>
            <a:ahLst/>
            <a:cxnLst/>
            <a:rect l="l" t="t" r="r" b="b"/>
            <a:pathLst>
              <a:path w="4176800" h="3007296">
                <a:moveTo>
                  <a:pt x="0" y="0"/>
                </a:moveTo>
                <a:lnTo>
                  <a:pt x="4176799" y="0"/>
                </a:lnTo>
                <a:lnTo>
                  <a:pt x="4176799" y="3007295"/>
                </a:lnTo>
                <a:lnTo>
                  <a:pt x="0" y="300729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58673" y="1569170"/>
            <a:ext cx="11794317" cy="6457389"/>
          </a:xfrm>
          <a:custGeom>
            <a:avLst/>
            <a:gdLst/>
            <a:ahLst/>
            <a:cxnLst/>
            <a:rect l="l" t="t" r="r" b="b"/>
            <a:pathLst>
              <a:path w="11794317" h="6457389">
                <a:moveTo>
                  <a:pt x="0" y="0"/>
                </a:moveTo>
                <a:lnTo>
                  <a:pt x="11794317" y="0"/>
                </a:lnTo>
                <a:lnTo>
                  <a:pt x="11794317" y="6457389"/>
                </a:lnTo>
                <a:lnTo>
                  <a:pt x="0" y="64573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412353" y="1465474"/>
            <a:ext cx="10993457" cy="4173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52"/>
              </a:lnSpc>
            </a:pPr>
            <a:endParaRPr/>
          </a:p>
          <a:p>
            <a:pPr algn="ctr">
              <a:lnSpc>
                <a:spcPts val="4382"/>
              </a:lnSpc>
            </a:pPr>
            <a:endParaRPr/>
          </a:p>
          <a:p>
            <a:pPr algn="ctr">
              <a:lnSpc>
                <a:spcPts val="4382"/>
              </a:lnSpc>
            </a:pPr>
            <a:endParaRPr/>
          </a:p>
          <a:p>
            <a:pPr algn="ctr">
              <a:lnSpc>
                <a:spcPts val="4382"/>
              </a:lnSpc>
            </a:pPr>
            <a:r>
              <a:rPr lang="en-US" sz="4382" spc="24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could be doing the same thing as someone else and feel differently about it.</a:t>
            </a:r>
          </a:p>
          <a:p>
            <a:pPr algn="ctr">
              <a:lnSpc>
                <a:spcPts val="4382"/>
              </a:lnSpc>
            </a:pPr>
            <a:endParaRPr lang="en-US" sz="4382" spc="249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382"/>
              </a:lnSpc>
            </a:pPr>
            <a:endParaRPr lang="en-US" sz="4382" spc="249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-9908892">
            <a:off x="14872844" y="-1868194"/>
            <a:ext cx="5932606" cy="7279272"/>
          </a:xfrm>
          <a:custGeom>
            <a:avLst/>
            <a:gdLst/>
            <a:ahLst/>
            <a:cxnLst/>
            <a:rect l="l" t="t" r="r" b="b"/>
            <a:pathLst>
              <a:path w="5932606" h="7279272">
                <a:moveTo>
                  <a:pt x="0" y="0"/>
                </a:moveTo>
                <a:lnTo>
                  <a:pt x="5932606" y="0"/>
                </a:lnTo>
                <a:lnTo>
                  <a:pt x="5932606" y="7279272"/>
                </a:lnTo>
                <a:lnTo>
                  <a:pt x="0" y="72792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48849">
            <a:off x="908870" y="535485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0" y="0"/>
                </a:lnTo>
                <a:lnTo>
                  <a:pt x="2388180" y="2397685"/>
                </a:lnTo>
                <a:lnTo>
                  <a:pt x="0" y="23976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362649">
            <a:off x="-165650" y="5241106"/>
            <a:ext cx="4677318" cy="4431759"/>
          </a:xfrm>
          <a:custGeom>
            <a:avLst/>
            <a:gdLst/>
            <a:ahLst/>
            <a:cxnLst/>
            <a:rect l="l" t="t" r="r" b="b"/>
            <a:pathLst>
              <a:path w="4677318" h="4431759">
                <a:moveTo>
                  <a:pt x="0" y="0"/>
                </a:moveTo>
                <a:lnTo>
                  <a:pt x="4677317" y="0"/>
                </a:lnTo>
                <a:lnTo>
                  <a:pt x="4677317" y="4431759"/>
                </a:lnTo>
                <a:lnTo>
                  <a:pt x="0" y="443175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323951" y="7286695"/>
            <a:ext cx="5936859" cy="3153956"/>
          </a:xfrm>
          <a:custGeom>
            <a:avLst/>
            <a:gdLst/>
            <a:ahLst/>
            <a:cxnLst/>
            <a:rect l="l" t="t" r="r" b="b"/>
            <a:pathLst>
              <a:path w="5936859" h="3153956">
                <a:moveTo>
                  <a:pt x="0" y="0"/>
                </a:moveTo>
                <a:lnTo>
                  <a:pt x="5936859" y="0"/>
                </a:lnTo>
                <a:lnTo>
                  <a:pt x="5936859" y="3153956"/>
                </a:lnTo>
                <a:lnTo>
                  <a:pt x="0" y="31539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6769310" y="4785222"/>
            <a:ext cx="6008534" cy="3192034"/>
          </a:xfrm>
          <a:custGeom>
            <a:avLst/>
            <a:gdLst/>
            <a:ahLst/>
            <a:cxnLst/>
            <a:rect l="l" t="t" r="r" b="b"/>
            <a:pathLst>
              <a:path w="6008534" h="3192034">
                <a:moveTo>
                  <a:pt x="0" y="0"/>
                </a:moveTo>
                <a:lnTo>
                  <a:pt x="6008534" y="0"/>
                </a:lnTo>
                <a:lnTo>
                  <a:pt x="6008534" y="3192034"/>
                </a:lnTo>
                <a:lnTo>
                  <a:pt x="0" y="319203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4517046" y="5401012"/>
            <a:ext cx="2254685" cy="2057400"/>
          </a:xfrm>
          <a:custGeom>
            <a:avLst/>
            <a:gdLst/>
            <a:ahLst/>
            <a:cxnLst/>
            <a:rect l="l" t="t" r="r" b="b"/>
            <a:pathLst>
              <a:path w="2254685" h="2057400">
                <a:moveTo>
                  <a:pt x="0" y="0"/>
                </a:moveTo>
                <a:lnTo>
                  <a:pt x="2254685" y="0"/>
                </a:lnTo>
                <a:lnTo>
                  <a:pt x="2254685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2777844" y="5209005"/>
            <a:ext cx="5510156" cy="2927271"/>
          </a:xfrm>
          <a:custGeom>
            <a:avLst/>
            <a:gdLst/>
            <a:ahLst/>
            <a:cxnLst/>
            <a:rect l="l" t="t" r="r" b="b"/>
            <a:pathLst>
              <a:path w="5510156" h="2927271">
                <a:moveTo>
                  <a:pt x="0" y="0"/>
                </a:moveTo>
                <a:lnTo>
                  <a:pt x="5510156" y="0"/>
                </a:lnTo>
                <a:lnTo>
                  <a:pt x="5510156" y="2927271"/>
                </a:lnTo>
                <a:lnTo>
                  <a:pt x="0" y="292727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9885882" y="7286695"/>
            <a:ext cx="3452788" cy="3150669"/>
          </a:xfrm>
          <a:custGeom>
            <a:avLst/>
            <a:gdLst/>
            <a:ahLst/>
            <a:cxnLst/>
            <a:rect l="l" t="t" r="r" b="b"/>
            <a:pathLst>
              <a:path w="3452788" h="3150669">
                <a:moveTo>
                  <a:pt x="0" y="0"/>
                </a:moveTo>
                <a:lnTo>
                  <a:pt x="3452788" y="0"/>
                </a:lnTo>
                <a:lnTo>
                  <a:pt x="3452788" y="3150669"/>
                </a:lnTo>
                <a:lnTo>
                  <a:pt x="0" y="315066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TextBox 12"/>
          <p:cNvSpPr txBox="1"/>
          <p:nvPr/>
        </p:nvSpPr>
        <p:spPr>
          <a:xfrm>
            <a:off x="12995784" y="5780465"/>
            <a:ext cx="4661223" cy="181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19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 people might feel happy when painting and others might feel bored.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835378" y="8005831"/>
            <a:ext cx="4914005" cy="1813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3"/>
              </a:lnSpc>
              <a:spcBef>
                <a:spcPct val="0"/>
              </a:spcBef>
            </a:pPr>
            <a:r>
              <a:rPr lang="en-US" sz="3503" spc="19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 people may feel excited when singing and others may feel shy.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292773" y="5429587"/>
            <a:ext cx="4964029" cy="181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3500" spc="199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 people may love doing puzzles and other people may feel frustrated by puzzles.</a:t>
            </a:r>
          </a:p>
        </p:txBody>
      </p:sp>
      <p:sp>
        <p:nvSpPr>
          <p:cNvPr id="15" name="Freeform 15"/>
          <p:cNvSpPr/>
          <p:nvPr/>
        </p:nvSpPr>
        <p:spPr>
          <a:xfrm>
            <a:off x="13338670" y="852185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TextBox 16"/>
          <p:cNvSpPr txBox="1"/>
          <p:nvPr/>
        </p:nvSpPr>
        <p:spPr>
          <a:xfrm>
            <a:off x="5353869" y="182563"/>
            <a:ext cx="7580263" cy="1454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spc="-20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We all have feelings!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07860" y="726275"/>
            <a:ext cx="14885034" cy="8149556"/>
          </a:xfrm>
          <a:custGeom>
            <a:avLst/>
            <a:gdLst/>
            <a:ahLst/>
            <a:cxnLst/>
            <a:rect l="l" t="t" r="r" b="b"/>
            <a:pathLst>
              <a:path w="14885034" h="8149556">
                <a:moveTo>
                  <a:pt x="0" y="0"/>
                </a:moveTo>
                <a:lnTo>
                  <a:pt x="14885034" y="0"/>
                </a:lnTo>
                <a:lnTo>
                  <a:pt x="14885034" y="8149556"/>
                </a:lnTo>
                <a:lnTo>
                  <a:pt x="0" y="81495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195941" y="3081369"/>
            <a:ext cx="12508871" cy="4713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6500" spc="37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 can be hard and maybe even scary to share your feelings. Especially the feelings that don’t feel good.</a:t>
            </a:r>
          </a:p>
          <a:p>
            <a:pPr algn="ctr">
              <a:lnSpc>
                <a:spcPts val="5372"/>
              </a:lnSpc>
            </a:pPr>
            <a:endParaRPr lang="en-US" sz="6500" spc="370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372"/>
              </a:lnSpc>
            </a:pPr>
            <a:r>
              <a:rPr lang="en-US" sz="5372" spc="30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4" name="Freeform 4"/>
          <p:cNvSpPr/>
          <p:nvPr/>
        </p:nvSpPr>
        <p:spPr>
          <a:xfrm rot="9215944">
            <a:off x="-670888" y="-2430507"/>
            <a:ext cx="4386971" cy="5382786"/>
          </a:xfrm>
          <a:custGeom>
            <a:avLst/>
            <a:gdLst/>
            <a:ahLst/>
            <a:cxnLst/>
            <a:rect l="l" t="t" r="r" b="b"/>
            <a:pathLst>
              <a:path w="4386971" h="5382786">
                <a:moveTo>
                  <a:pt x="0" y="0"/>
                </a:moveTo>
                <a:lnTo>
                  <a:pt x="4386970" y="0"/>
                </a:lnTo>
                <a:lnTo>
                  <a:pt x="4386970" y="5382786"/>
                </a:lnTo>
                <a:lnTo>
                  <a:pt x="0" y="538278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3424009" y="6665486"/>
            <a:ext cx="5156886" cy="6945301"/>
          </a:xfrm>
          <a:custGeom>
            <a:avLst/>
            <a:gdLst/>
            <a:ahLst/>
            <a:cxnLst/>
            <a:rect l="l" t="t" r="r" b="b"/>
            <a:pathLst>
              <a:path w="5156886" h="6945301">
                <a:moveTo>
                  <a:pt x="0" y="0"/>
                </a:moveTo>
                <a:lnTo>
                  <a:pt x="5156886" y="0"/>
                </a:lnTo>
                <a:lnTo>
                  <a:pt x="5156886" y="6945301"/>
                </a:lnTo>
                <a:lnTo>
                  <a:pt x="0" y="69453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935200" y="647377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591092" y="7794622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5" y="0"/>
                </a:lnTo>
                <a:lnTo>
                  <a:pt x="2501475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-983899" y="5701123"/>
            <a:ext cx="5667938" cy="4585877"/>
          </a:xfrm>
          <a:custGeom>
            <a:avLst/>
            <a:gdLst/>
            <a:ahLst/>
            <a:cxnLst/>
            <a:rect l="l" t="t" r="r" b="b"/>
            <a:pathLst>
              <a:path w="5667938" h="4585877">
                <a:moveTo>
                  <a:pt x="0" y="0"/>
                </a:moveTo>
                <a:lnTo>
                  <a:pt x="5667938" y="0"/>
                </a:lnTo>
                <a:lnTo>
                  <a:pt x="5667938" y="4585877"/>
                </a:lnTo>
                <a:lnTo>
                  <a:pt x="0" y="458587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6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68688" y="861384"/>
            <a:ext cx="14378828" cy="8004659"/>
            <a:chOff x="0" y="0"/>
            <a:chExt cx="3787016" cy="210822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87017" cy="2108223"/>
            </a:xfrm>
            <a:custGeom>
              <a:avLst/>
              <a:gdLst/>
              <a:ahLst/>
              <a:cxnLst/>
              <a:rect l="l" t="t" r="r" b="b"/>
              <a:pathLst>
                <a:path w="3787017" h="2108223">
                  <a:moveTo>
                    <a:pt x="0" y="0"/>
                  </a:moveTo>
                  <a:lnTo>
                    <a:pt x="3787017" y="0"/>
                  </a:lnTo>
                  <a:lnTo>
                    <a:pt x="3787017" y="2108223"/>
                  </a:lnTo>
                  <a:lnTo>
                    <a:pt x="0" y="2108223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/>
            <a:lstStyle/>
            <a:p>
              <a:endParaRPr lang="en-CA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787016" cy="21463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735365" y="1380091"/>
            <a:ext cx="13045474" cy="11212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2"/>
              </a:lnSpc>
            </a:pPr>
            <a:r>
              <a:rPr lang="en-US" sz="4942" spc="28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have many different feelings about other people. </a:t>
            </a:r>
          </a:p>
          <a:p>
            <a:pPr algn="ctr">
              <a:lnSpc>
                <a:spcPts val="4942"/>
              </a:lnSpc>
            </a:pPr>
            <a:endParaRPr lang="en-US" sz="4942" spc="28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r>
              <a:rPr lang="en-US" sz="4942" spc="28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Sometimes, you might feel one way toward your parents, friends, teachers, or family members, and other times you might feel differently.</a:t>
            </a:r>
          </a:p>
          <a:p>
            <a:pPr algn="ctr">
              <a:lnSpc>
                <a:spcPts val="4942"/>
              </a:lnSpc>
            </a:pPr>
            <a:endParaRPr lang="en-US" sz="4942" spc="28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r>
              <a:rPr lang="en-US" sz="4942" spc="28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might feel hurt, angry, sad, disappointed, frustrated, or uncomfortable because of something they said or did.</a:t>
            </a:r>
          </a:p>
          <a:p>
            <a:pPr algn="ctr">
              <a:lnSpc>
                <a:spcPts val="4942"/>
              </a:lnSpc>
            </a:pPr>
            <a:endParaRPr lang="en-US" sz="4942" spc="28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r>
              <a:rPr lang="en-US" sz="4942" spc="281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  <a:p>
            <a:pPr algn="ctr">
              <a:lnSpc>
                <a:spcPts val="4942"/>
              </a:lnSpc>
            </a:pPr>
            <a:endParaRPr lang="en-US" sz="4942" spc="28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942"/>
              </a:lnSpc>
            </a:pPr>
            <a:endParaRPr lang="en-US" sz="4942" spc="28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7147"/>
              </a:lnSpc>
            </a:pPr>
            <a:endParaRPr lang="en-US" sz="4942" spc="281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7147"/>
              </a:lnSpc>
            </a:pPr>
            <a:r>
              <a:rPr lang="en-US" sz="7147" spc="40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460391" y="8506822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0" y="3654815"/>
            <a:ext cx="3390442" cy="3874791"/>
          </a:xfrm>
          <a:custGeom>
            <a:avLst/>
            <a:gdLst/>
            <a:ahLst/>
            <a:cxnLst/>
            <a:rect l="l" t="t" r="r" b="b"/>
            <a:pathLst>
              <a:path w="3390442" h="3874791">
                <a:moveTo>
                  <a:pt x="0" y="0"/>
                </a:moveTo>
                <a:lnTo>
                  <a:pt x="3390442" y="0"/>
                </a:lnTo>
                <a:lnTo>
                  <a:pt x="3390442" y="3874791"/>
                </a:lnTo>
                <a:lnTo>
                  <a:pt x="0" y="38747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5522948" y="-622292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19240" y="807284"/>
            <a:ext cx="15840060" cy="8672433"/>
          </a:xfrm>
          <a:custGeom>
            <a:avLst/>
            <a:gdLst/>
            <a:ahLst/>
            <a:cxnLst/>
            <a:rect l="l" t="t" r="r" b="b"/>
            <a:pathLst>
              <a:path w="15840060" h="8672433">
                <a:moveTo>
                  <a:pt x="0" y="0"/>
                </a:moveTo>
                <a:lnTo>
                  <a:pt x="15840060" y="0"/>
                </a:lnTo>
                <a:lnTo>
                  <a:pt x="15840060" y="8672432"/>
                </a:lnTo>
                <a:lnTo>
                  <a:pt x="0" y="867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134049" y="1408606"/>
            <a:ext cx="16019903" cy="26039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2"/>
              </a:lnSpc>
            </a:pPr>
            <a:r>
              <a:rPr lang="en-US" sz="5652" spc="322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to do when </a:t>
            </a:r>
          </a:p>
          <a:p>
            <a:pPr algn="ctr">
              <a:lnSpc>
                <a:spcPts val="5652"/>
              </a:lnSpc>
            </a:pPr>
            <a:r>
              <a:rPr lang="en-US" sz="5652" spc="322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experiencing challenging Feelings?</a:t>
            </a:r>
          </a:p>
          <a:p>
            <a:pPr algn="ctr">
              <a:lnSpc>
                <a:spcPts val="4382"/>
              </a:lnSpc>
            </a:pPr>
            <a:endParaRPr lang="en-US" sz="5652" spc="322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382"/>
              </a:lnSpc>
            </a:pPr>
            <a:endParaRPr lang="en-US" sz="5652" spc="322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-9908892">
            <a:off x="-902405" y="-2938618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484050">
            <a:off x="14597568" y="2344657"/>
            <a:ext cx="3671231" cy="3713002"/>
          </a:xfrm>
          <a:custGeom>
            <a:avLst/>
            <a:gdLst/>
            <a:ahLst/>
            <a:cxnLst/>
            <a:rect l="l" t="t" r="r" b="b"/>
            <a:pathLst>
              <a:path w="3671231" h="3713002">
                <a:moveTo>
                  <a:pt x="0" y="0"/>
                </a:moveTo>
                <a:lnTo>
                  <a:pt x="3671231" y="0"/>
                </a:lnTo>
                <a:lnTo>
                  <a:pt x="3671231" y="3713003"/>
                </a:lnTo>
                <a:lnTo>
                  <a:pt x="0" y="37130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340290" y="3144638"/>
            <a:ext cx="12772919" cy="5730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ask for a hug.</a:t>
            </a:r>
          </a:p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ask for space.</a:t>
            </a:r>
          </a:p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cry.</a:t>
            </a:r>
          </a:p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move your body by running, playing a sport, or dancing.</a:t>
            </a:r>
          </a:p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squeeze a pillow.</a:t>
            </a:r>
          </a:p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take 5 big breaths.</a:t>
            </a:r>
          </a:p>
          <a:p>
            <a:pPr marL="1076888" lvl="1" indent="-538444" algn="l">
              <a:lnSpc>
                <a:spcPts val="4987"/>
              </a:lnSpc>
              <a:buAutoNum type="arabicPeriod"/>
            </a:pPr>
            <a:r>
              <a:rPr lang="en-US" sz="4987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talk about it with someone you trust.</a:t>
            </a:r>
          </a:p>
        </p:txBody>
      </p:sp>
      <p:sp>
        <p:nvSpPr>
          <p:cNvPr id="7" name="Freeform 7"/>
          <p:cNvSpPr/>
          <p:nvPr/>
        </p:nvSpPr>
        <p:spPr>
          <a:xfrm>
            <a:off x="-89179" y="6296897"/>
            <a:ext cx="3871011" cy="4301124"/>
          </a:xfrm>
          <a:custGeom>
            <a:avLst/>
            <a:gdLst/>
            <a:ahLst/>
            <a:cxnLst/>
            <a:rect l="l" t="t" r="r" b="b"/>
            <a:pathLst>
              <a:path w="3871011" h="4301124">
                <a:moveTo>
                  <a:pt x="0" y="0"/>
                </a:moveTo>
                <a:lnTo>
                  <a:pt x="3871011" y="0"/>
                </a:lnTo>
                <a:lnTo>
                  <a:pt x="3871011" y="4301123"/>
                </a:lnTo>
                <a:lnTo>
                  <a:pt x="0" y="430112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908892">
            <a:off x="14510568" y="-2643262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430306" y="729415"/>
            <a:ext cx="17427388" cy="9258300"/>
          </a:xfrm>
          <a:custGeom>
            <a:avLst/>
            <a:gdLst/>
            <a:ahLst/>
            <a:cxnLst/>
            <a:rect l="l" t="t" r="r" b="b"/>
            <a:pathLst>
              <a:path w="17427388" h="9258300">
                <a:moveTo>
                  <a:pt x="0" y="0"/>
                </a:moveTo>
                <a:lnTo>
                  <a:pt x="17427388" y="0"/>
                </a:lnTo>
                <a:lnTo>
                  <a:pt x="17427388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1703852" y="2885798"/>
            <a:ext cx="15555448" cy="5839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 spc="262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Is it okay to have different feelings throughout the day?</a:t>
            </a:r>
          </a:p>
          <a:p>
            <a:pPr algn="l">
              <a:lnSpc>
                <a:spcPts val="4599"/>
              </a:lnSpc>
            </a:pPr>
            <a:endParaRPr lang="en-US" sz="4599" spc="262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 spc="262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When people you care about are sad, do you sometimes feel sad too?</a:t>
            </a:r>
          </a:p>
          <a:p>
            <a:pPr algn="l">
              <a:lnSpc>
                <a:spcPts val="4599"/>
              </a:lnSpc>
            </a:pPr>
            <a:endParaRPr lang="en-US" sz="4599" spc="262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93139" lvl="1" indent="-496570" algn="l">
              <a:lnSpc>
                <a:spcPts val="4599"/>
              </a:lnSpc>
              <a:buFont typeface="Arial"/>
              <a:buChar char="•"/>
            </a:pPr>
            <a:r>
              <a:rPr lang="en-US" sz="4599" spc="262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Does everyone have the same feelings for the same things?</a:t>
            </a:r>
          </a:p>
          <a:p>
            <a:pPr algn="l">
              <a:lnSpc>
                <a:spcPts val="4487"/>
              </a:lnSpc>
            </a:pPr>
            <a:endParaRPr lang="en-US" sz="4599" spc="262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l">
              <a:lnSpc>
                <a:spcPts val="4487"/>
              </a:lnSpc>
            </a:pPr>
            <a:endParaRPr lang="en-US" sz="4599" spc="262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78464" y="760571"/>
            <a:ext cx="13992566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6" name="Freeform 6"/>
          <p:cNvSpPr/>
          <p:nvPr/>
        </p:nvSpPr>
        <p:spPr>
          <a:xfrm>
            <a:off x="14125258" y="860980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908892">
            <a:off x="14510568" y="-2643262"/>
            <a:ext cx="5497464" cy="6745355"/>
          </a:xfrm>
          <a:custGeom>
            <a:avLst/>
            <a:gdLst/>
            <a:ahLst/>
            <a:cxnLst/>
            <a:rect l="l" t="t" r="r" b="b"/>
            <a:pathLst>
              <a:path w="5497464" h="6745355">
                <a:moveTo>
                  <a:pt x="0" y="0"/>
                </a:moveTo>
                <a:lnTo>
                  <a:pt x="5497464" y="0"/>
                </a:lnTo>
                <a:lnTo>
                  <a:pt x="5497464" y="6745354"/>
                </a:lnTo>
                <a:lnTo>
                  <a:pt x="0" y="67453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256773" y="879057"/>
            <a:ext cx="16054372" cy="8528885"/>
          </a:xfrm>
          <a:custGeom>
            <a:avLst/>
            <a:gdLst/>
            <a:ahLst/>
            <a:cxnLst/>
            <a:rect l="l" t="t" r="r" b="b"/>
            <a:pathLst>
              <a:path w="16054372" h="8528885">
                <a:moveTo>
                  <a:pt x="0" y="0"/>
                </a:moveTo>
                <a:lnTo>
                  <a:pt x="16054372" y="0"/>
                </a:lnTo>
                <a:lnTo>
                  <a:pt x="16054372" y="8528886"/>
                </a:lnTo>
                <a:lnTo>
                  <a:pt x="0" y="852888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2299337" y="3167216"/>
            <a:ext cx="13689326" cy="4000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7"/>
              </a:lnSpc>
            </a:pPr>
            <a:endParaRPr/>
          </a:p>
          <a:p>
            <a:pPr marL="968945" lvl="1" indent="-484472" algn="l">
              <a:lnSpc>
                <a:spcPts val="4487"/>
              </a:lnSpc>
              <a:buFont typeface="Arial"/>
              <a:buChar char="•"/>
            </a:pPr>
            <a:r>
              <a:rPr lang="en-US" sz="4487" spc="255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Is it okay to share your feelings with family and close friends?</a:t>
            </a:r>
          </a:p>
          <a:p>
            <a:pPr algn="l">
              <a:lnSpc>
                <a:spcPts val="4487"/>
              </a:lnSpc>
            </a:pPr>
            <a:endParaRPr lang="en-US" sz="4487" spc="255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968945" lvl="1" indent="-484472" algn="l">
              <a:lnSpc>
                <a:spcPts val="4487"/>
              </a:lnSpc>
              <a:buFont typeface="Arial"/>
              <a:buChar char="•"/>
            </a:pPr>
            <a:r>
              <a:rPr lang="en-US" sz="4487" spc="255">
                <a:solidFill>
                  <a:srgbClr val="ED272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Is it important to listen when somebody else is sharing their feelings with you?</a:t>
            </a:r>
          </a:p>
          <a:p>
            <a:pPr algn="l">
              <a:lnSpc>
                <a:spcPts val="4487"/>
              </a:lnSpc>
            </a:pPr>
            <a:endParaRPr lang="en-US" sz="4487" spc="255">
              <a:solidFill>
                <a:srgbClr val="ED2727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20417" y="945732"/>
            <a:ext cx="13992566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6" name="Freeform 6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3098811" y="49354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286934" y="3398745"/>
            <a:ext cx="11395871" cy="6066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6"/>
              </a:lnSpc>
            </a:pPr>
            <a:r>
              <a:rPr lang="en-US" sz="7836" b="1" spc="446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WHAT DID YOU LEARN ABOUT YOUR FEELINGS TODAY?</a:t>
            </a: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  <a:p>
            <a:pPr algn="ctr">
              <a:lnSpc>
                <a:spcPts val="7836"/>
              </a:lnSpc>
            </a:pPr>
            <a:endParaRPr lang="en-US" sz="7836" b="1" spc="446">
              <a:solidFill>
                <a:srgbClr val="7D1816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82805" y="-784488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8"/>
                </a:lnTo>
                <a:lnTo>
                  <a:pt x="0" y="3058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0546618" y="5593702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40" y="0"/>
                </a:lnTo>
                <a:lnTo>
                  <a:pt x="3578640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125258" y="8460629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459025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 spc="570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950624" y="4537827"/>
            <a:ext cx="13299090" cy="2714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6"/>
              </a:lnSpc>
            </a:pPr>
            <a:r>
              <a:rPr lang="en-US" sz="4380" spc="87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871119" y="1579876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1" y="0"/>
                </a:lnTo>
                <a:lnTo>
                  <a:pt x="2295851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031319" y="839842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 rot="-39834">
            <a:off x="7084216" y="1118216"/>
            <a:ext cx="4208562" cy="12667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56"/>
              </a:lnSpc>
              <a:spcBef>
                <a:spcPct val="0"/>
              </a:spcBef>
            </a:pPr>
            <a:r>
              <a:rPr lang="en-US" sz="5826" spc="14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Elementary 1</a:t>
            </a:r>
          </a:p>
        </p:txBody>
      </p:sp>
      <p:sp>
        <p:nvSpPr>
          <p:cNvPr id="9" name="TextBox 9"/>
          <p:cNvSpPr txBox="1"/>
          <p:nvPr/>
        </p:nvSpPr>
        <p:spPr>
          <a:xfrm rot="-3486">
            <a:off x="5707492" y="4174394"/>
            <a:ext cx="7291790" cy="432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40"/>
              </a:lnSpc>
            </a:pPr>
            <a:r>
              <a:rPr lang="en-US" sz="6100" spc="34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8540"/>
              </a:lnSpc>
            </a:pPr>
            <a:r>
              <a:rPr lang="en-US" sz="6100" spc="347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Individual Needs</a:t>
            </a:r>
          </a:p>
          <a:p>
            <a:pPr algn="ctr">
              <a:lnSpc>
                <a:spcPts val="8540"/>
              </a:lnSpc>
              <a:spcBef>
                <a:spcPct val="0"/>
              </a:spcBef>
            </a:pPr>
            <a:r>
              <a:rPr lang="en-US" sz="6100" b="1" spc="347">
                <a:solidFill>
                  <a:srgbClr val="7D1816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Comprehensive View of Sexuality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248009" y="2592465"/>
            <a:ext cx="12285532" cy="3777741"/>
            <a:chOff x="0" y="0"/>
            <a:chExt cx="13279545" cy="408339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4083396"/>
            </a:xfrm>
            <a:custGeom>
              <a:avLst/>
              <a:gdLst/>
              <a:ahLst/>
              <a:cxnLst/>
              <a:rect l="l" t="t" r="r" b="b"/>
              <a:pathLst>
                <a:path w="13279546" h="4083396">
                  <a:moveTo>
                    <a:pt x="13155085" y="4083396"/>
                  </a:moveTo>
                  <a:lnTo>
                    <a:pt x="124460" y="4083396"/>
                  </a:lnTo>
                  <a:cubicBezTo>
                    <a:pt x="55880" y="4083396"/>
                    <a:pt x="0" y="4027516"/>
                    <a:pt x="0" y="395893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3958936"/>
                  </a:lnTo>
                  <a:cubicBezTo>
                    <a:pt x="13279546" y="4027516"/>
                    <a:pt x="13223666" y="4083396"/>
                    <a:pt x="13155085" y="4083396"/>
                  </a:cubicBezTo>
                  <a:close/>
                </a:path>
              </a:pathLst>
            </a:custGeom>
            <a:solidFill>
              <a:srgbClr val="7D1816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5248009" y="992068"/>
            <a:ext cx="12473880" cy="249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spc="-174" dirty="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</a:t>
            </a:r>
            <a:r>
              <a:rPr lang="en-US" sz="6999" spc="-174" dirty="0" err="1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Programme</a:t>
            </a:r>
            <a:r>
              <a:rPr lang="en-US" sz="6999" spc="-174" dirty="0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Goals:</a:t>
            </a:r>
          </a:p>
          <a:p>
            <a:pPr algn="ctr">
              <a:lnSpc>
                <a:spcPts val="9799"/>
              </a:lnSpc>
            </a:pPr>
            <a:endParaRPr lang="en-US" sz="6999" spc="-174" dirty="0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727143" y="3490793"/>
            <a:ext cx="11532157" cy="1833693"/>
            <a:chOff x="0" y="0"/>
            <a:chExt cx="12749821" cy="202730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749821" cy="2027310"/>
            </a:xfrm>
            <a:custGeom>
              <a:avLst/>
              <a:gdLst/>
              <a:ahLst/>
              <a:cxnLst/>
              <a:rect l="l" t="t" r="r" b="b"/>
              <a:pathLst>
                <a:path w="12749821" h="2027310">
                  <a:moveTo>
                    <a:pt x="12625360" y="2027309"/>
                  </a:moveTo>
                  <a:lnTo>
                    <a:pt x="124460" y="2027309"/>
                  </a:lnTo>
                  <a:cubicBezTo>
                    <a:pt x="55880" y="2027309"/>
                    <a:pt x="0" y="1971429"/>
                    <a:pt x="0" y="19028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902850"/>
                  </a:lnTo>
                  <a:cubicBezTo>
                    <a:pt x="12749821" y="1971429"/>
                    <a:pt x="12693941" y="2027310"/>
                    <a:pt x="12625360" y="202731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5727143" y="3942502"/>
            <a:ext cx="11405227" cy="99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69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Expressing Emotions &amp; Feelings</a:t>
            </a:r>
          </a:p>
        </p:txBody>
      </p:sp>
      <p:sp>
        <p:nvSpPr>
          <p:cNvPr id="15" name="Freeform 15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4564" y="2137444"/>
            <a:ext cx="12310092" cy="6739776"/>
          </a:xfrm>
          <a:custGeom>
            <a:avLst/>
            <a:gdLst/>
            <a:ahLst/>
            <a:cxnLst/>
            <a:rect l="l" t="t" r="r" b="b"/>
            <a:pathLst>
              <a:path w="12310092" h="6739776">
                <a:moveTo>
                  <a:pt x="0" y="0"/>
                </a:moveTo>
                <a:lnTo>
                  <a:pt x="12310092" y="0"/>
                </a:lnTo>
                <a:lnTo>
                  <a:pt x="12310092" y="6739776"/>
                </a:lnTo>
                <a:lnTo>
                  <a:pt x="0" y="67397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91430" y="7017882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3" y="0"/>
                </a:lnTo>
                <a:lnTo>
                  <a:pt x="2937113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848564" y="3772422"/>
            <a:ext cx="11160013" cy="5200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41"/>
              </a:lnSpc>
            </a:pPr>
            <a:r>
              <a:rPr lang="en-US" sz="6741" spc="-13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741"/>
              </a:lnSpc>
            </a:pPr>
            <a:r>
              <a:rPr lang="en-US" sz="6741" spc="-13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741"/>
              </a:lnSpc>
            </a:pPr>
            <a:r>
              <a:rPr lang="en-US" sz="6741" spc="-134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741"/>
              </a:lnSpc>
            </a:pPr>
            <a:endParaRPr lang="en-US" sz="6741" spc="-134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741"/>
              </a:lnSpc>
            </a:pPr>
            <a:endParaRPr lang="en-US" sz="6741" spc="-134">
              <a:solidFill>
                <a:srgbClr val="49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65717" y="1240795"/>
            <a:ext cx="9075915" cy="1859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5"/>
              </a:lnSpc>
            </a:pPr>
            <a:r>
              <a:rPr lang="en-US" sz="6895" spc="-172" dirty="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  <a:p>
            <a:pPr algn="ctr">
              <a:lnSpc>
                <a:spcPts val="6895"/>
              </a:lnSpc>
            </a:pPr>
            <a:endParaRPr lang="en-US" sz="6895" spc="-172" dirty="0">
              <a:solidFill>
                <a:srgbClr val="FFFFFF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271931" y="5414943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50" y="0"/>
                </a:lnTo>
                <a:lnTo>
                  <a:pt x="3121150" y="4529372"/>
                </a:lnTo>
                <a:lnTo>
                  <a:pt x="0" y="45293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4011107" y="9238493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FAE7E7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3163218" cy="4148483"/>
          </a:xfrm>
          <a:custGeom>
            <a:avLst/>
            <a:gdLst/>
            <a:ahLst/>
            <a:cxnLst/>
            <a:rect l="l" t="t" r="r" b="b"/>
            <a:pathLst>
              <a:path w="3163218" h="4148483">
                <a:moveTo>
                  <a:pt x="0" y="0"/>
                </a:moveTo>
                <a:lnTo>
                  <a:pt x="3163219" y="0"/>
                </a:lnTo>
                <a:lnTo>
                  <a:pt x="3163219" y="4148483"/>
                </a:lnTo>
                <a:lnTo>
                  <a:pt x="0" y="41484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13766" y="2498587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665180" y="3350975"/>
            <a:ext cx="6957418" cy="5471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79"/>
              </a:lnSpc>
              <a:spcBef>
                <a:spcPct val="0"/>
              </a:spcBef>
            </a:pPr>
            <a:r>
              <a:rPr lang="en-US" sz="7699" spc="-192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Expressing Emotions &amp; Feelings</a:t>
            </a:r>
          </a:p>
          <a:p>
            <a:pPr algn="ctr">
              <a:lnSpc>
                <a:spcPts val="10779"/>
              </a:lnSpc>
              <a:spcBef>
                <a:spcPct val="0"/>
              </a:spcBef>
            </a:pPr>
            <a:endParaRPr lang="en-US" sz="7699" spc="-192">
              <a:solidFill>
                <a:srgbClr val="7D1816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89961" y="1921973"/>
            <a:ext cx="13198936" cy="7226417"/>
          </a:xfrm>
          <a:custGeom>
            <a:avLst/>
            <a:gdLst/>
            <a:ahLst/>
            <a:cxnLst/>
            <a:rect l="l" t="t" r="r" b="b"/>
            <a:pathLst>
              <a:path w="13198936" h="7226417">
                <a:moveTo>
                  <a:pt x="0" y="0"/>
                </a:moveTo>
                <a:lnTo>
                  <a:pt x="13198936" y="0"/>
                </a:lnTo>
                <a:lnTo>
                  <a:pt x="13198936" y="7226417"/>
                </a:lnTo>
                <a:lnTo>
                  <a:pt x="0" y="72264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289209" y="7335174"/>
            <a:ext cx="3860289" cy="3846252"/>
          </a:xfrm>
          <a:custGeom>
            <a:avLst/>
            <a:gdLst/>
            <a:ahLst/>
            <a:cxnLst/>
            <a:rect l="l" t="t" r="r" b="b"/>
            <a:pathLst>
              <a:path w="3860289" h="3846252">
                <a:moveTo>
                  <a:pt x="0" y="0"/>
                </a:moveTo>
                <a:lnTo>
                  <a:pt x="3860290" y="0"/>
                </a:lnTo>
                <a:lnTo>
                  <a:pt x="3860290" y="3846252"/>
                </a:lnTo>
                <a:lnTo>
                  <a:pt x="0" y="38462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396863" y="3136868"/>
            <a:ext cx="1754195" cy="1754195"/>
          </a:xfrm>
          <a:custGeom>
            <a:avLst/>
            <a:gdLst/>
            <a:ahLst/>
            <a:cxnLst/>
            <a:rect l="l" t="t" r="r" b="b"/>
            <a:pathLst>
              <a:path w="1754195" h="1754195">
                <a:moveTo>
                  <a:pt x="0" y="0"/>
                </a:moveTo>
                <a:lnTo>
                  <a:pt x="1754195" y="0"/>
                </a:lnTo>
                <a:lnTo>
                  <a:pt x="1754195" y="1754195"/>
                </a:lnTo>
                <a:lnTo>
                  <a:pt x="0" y="17541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6159353" y="428169"/>
            <a:ext cx="1603714" cy="1603714"/>
          </a:xfrm>
          <a:custGeom>
            <a:avLst/>
            <a:gdLst/>
            <a:ahLst/>
            <a:cxnLst/>
            <a:rect l="l" t="t" r="r" b="b"/>
            <a:pathLst>
              <a:path w="1603714" h="1603714">
                <a:moveTo>
                  <a:pt x="0" y="0"/>
                </a:moveTo>
                <a:lnTo>
                  <a:pt x="1603714" y="0"/>
                </a:lnTo>
                <a:lnTo>
                  <a:pt x="1603714" y="1603714"/>
                </a:lnTo>
                <a:lnTo>
                  <a:pt x="0" y="160371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3935656" y="1467337"/>
            <a:ext cx="1893701" cy="1638052"/>
          </a:xfrm>
          <a:custGeom>
            <a:avLst/>
            <a:gdLst/>
            <a:ahLst/>
            <a:cxnLst/>
            <a:rect l="l" t="t" r="r" b="b"/>
            <a:pathLst>
              <a:path w="1893701" h="1638052">
                <a:moveTo>
                  <a:pt x="0" y="0"/>
                </a:moveTo>
                <a:lnTo>
                  <a:pt x="1893701" y="0"/>
                </a:lnTo>
                <a:lnTo>
                  <a:pt x="1893701" y="1638051"/>
                </a:lnTo>
                <a:lnTo>
                  <a:pt x="0" y="163805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65935" y="428169"/>
            <a:ext cx="1685123" cy="1686528"/>
          </a:xfrm>
          <a:custGeom>
            <a:avLst/>
            <a:gdLst/>
            <a:ahLst/>
            <a:cxnLst/>
            <a:rect l="l" t="t" r="r" b="b"/>
            <a:pathLst>
              <a:path w="1685123" h="1686528">
                <a:moveTo>
                  <a:pt x="0" y="0"/>
                </a:moveTo>
                <a:lnTo>
                  <a:pt x="1685123" y="0"/>
                </a:lnTo>
                <a:lnTo>
                  <a:pt x="1685123" y="1686528"/>
                </a:lnTo>
                <a:lnTo>
                  <a:pt x="0" y="168652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5827800" y="2933723"/>
            <a:ext cx="1901804" cy="1763131"/>
          </a:xfrm>
          <a:custGeom>
            <a:avLst/>
            <a:gdLst/>
            <a:ahLst/>
            <a:cxnLst/>
            <a:rect l="l" t="t" r="r" b="b"/>
            <a:pathLst>
              <a:path w="1901804" h="1763131">
                <a:moveTo>
                  <a:pt x="0" y="0"/>
                </a:moveTo>
                <a:lnTo>
                  <a:pt x="1901804" y="0"/>
                </a:lnTo>
                <a:lnTo>
                  <a:pt x="1901804" y="1763131"/>
                </a:lnTo>
                <a:lnTo>
                  <a:pt x="0" y="176313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2178598" y="1607517"/>
            <a:ext cx="1614763" cy="1660425"/>
          </a:xfrm>
          <a:custGeom>
            <a:avLst/>
            <a:gdLst/>
            <a:ahLst/>
            <a:cxnLst/>
            <a:rect l="l" t="t" r="r" b="b"/>
            <a:pathLst>
              <a:path w="1614763" h="1660425">
                <a:moveTo>
                  <a:pt x="0" y="0"/>
                </a:moveTo>
                <a:lnTo>
                  <a:pt x="1614763" y="0"/>
                </a:lnTo>
                <a:lnTo>
                  <a:pt x="1614763" y="1660425"/>
                </a:lnTo>
                <a:lnTo>
                  <a:pt x="0" y="1660425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3793361" y="697373"/>
            <a:ext cx="10723688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feelings?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27585" y="3184493"/>
            <a:ext cx="10723688" cy="1965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9"/>
              </a:lnSpc>
            </a:pPr>
            <a:r>
              <a:rPr lang="en-US" sz="4999" spc="28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Feelings are like a secret language inside your body that tells you how you are doing. 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253421" y="5573282"/>
            <a:ext cx="11629086" cy="260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 spc="285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They are what makes you feel happy, sad, angry, or scared, and it's okay to have all of them, even the ones that don't feel so good.</a:t>
            </a:r>
          </a:p>
        </p:txBody>
      </p:sp>
      <p:sp>
        <p:nvSpPr>
          <p:cNvPr id="13" name="Freeform 13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936002">
            <a:off x="-286057" y="-2939003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5309818" y="-454976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549807" y="8499895"/>
            <a:ext cx="3157013" cy="3145533"/>
          </a:xfrm>
          <a:custGeom>
            <a:avLst/>
            <a:gdLst/>
            <a:ahLst/>
            <a:cxnLst/>
            <a:rect l="l" t="t" r="r" b="b"/>
            <a:pathLst>
              <a:path w="3157013" h="3145533">
                <a:moveTo>
                  <a:pt x="0" y="0"/>
                </a:moveTo>
                <a:lnTo>
                  <a:pt x="3157014" y="0"/>
                </a:lnTo>
                <a:lnTo>
                  <a:pt x="3157014" y="3145533"/>
                </a:lnTo>
                <a:lnTo>
                  <a:pt x="0" y="31455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2866110">
            <a:off x="14495569" y="7802973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3985327" y="0"/>
            <a:ext cx="10317345" cy="10287000"/>
          </a:xfrm>
          <a:custGeom>
            <a:avLst/>
            <a:gdLst/>
            <a:ahLst/>
            <a:cxnLst/>
            <a:rect l="l" t="t" r="r" b="b"/>
            <a:pathLst>
              <a:path w="10317345" h="10287000">
                <a:moveTo>
                  <a:pt x="0" y="0"/>
                </a:moveTo>
                <a:lnTo>
                  <a:pt x="10317346" y="0"/>
                </a:lnTo>
                <a:lnTo>
                  <a:pt x="1031734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41632" y="849989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7798" y="6585900"/>
            <a:ext cx="3062078" cy="1741557"/>
          </a:xfrm>
          <a:custGeom>
            <a:avLst/>
            <a:gdLst/>
            <a:ahLst/>
            <a:cxnLst/>
            <a:rect l="l" t="t" r="r" b="b"/>
            <a:pathLst>
              <a:path w="3062078" h="1741557">
                <a:moveTo>
                  <a:pt x="0" y="0"/>
                </a:moveTo>
                <a:lnTo>
                  <a:pt x="3062078" y="0"/>
                </a:lnTo>
                <a:lnTo>
                  <a:pt x="3062078" y="1741557"/>
                </a:lnTo>
                <a:lnTo>
                  <a:pt x="0" y="174155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492763" y="2560001"/>
            <a:ext cx="2937114" cy="1315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4899" spc="279">
                <a:solidFill>
                  <a:srgbClr val="FEFEFE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FEEL WHEEL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9868" y="4650854"/>
            <a:ext cx="3382902" cy="176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3"/>
              </a:lnSpc>
            </a:pPr>
            <a:r>
              <a:rPr lang="en-US" sz="3393" spc="193">
                <a:solidFill>
                  <a:srgbClr val="FEFEFE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This is great to use when we are not sure what we are feeling.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639925" y="3913186"/>
            <a:ext cx="3382902" cy="176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3"/>
              </a:lnSpc>
            </a:pPr>
            <a:r>
              <a:rPr lang="en-US" sz="3393" spc="193">
                <a:solidFill>
                  <a:srgbClr val="FEFEFE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ASK STUDENTS:</a:t>
            </a:r>
          </a:p>
          <a:p>
            <a:pPr algn="ctr">
              <a:lnSpc>
                <a:spcPts val="3393"/>
              </a:lnSpc>
            </a:pPr>
            <a:r>
              <a:rPr lang="en-US" sz="3393" spc="193">
                <a:solidFill>
                  <a:srgbClr val="FEFEFE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Using the wheel, how are you feeling today?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39698" y="1635125"/>
            <a:ext cx="15419602" cy="8442232"/>
          </a:xfrm>
          <a:custGeom>
            <a:avLst/>
            <a:gdLst/>
            <a:ahLst/>
            <a:cxnLst/>
            <a:rect l="l" t="t" r="r" b="b"/>
            <a:pathLst>
              <a:path w="15419602" h="8442232">
                <a:moveTo>
                  <a:pt x="0" y="0"/>
                </a:moveTo>
                <a:lnTo>
                  <a:pt x="15419602" y="0"/>
                </a:lnTo>
                <a:lnTo>
                  <a:pt x="15419602" y="8442232"/>
                </a:lnTo>
                <a:lnTo>
                  <a:pt x="0" y="8442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4312550" y="8609805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0"/>
                </a:lnTo>
                <a:lnTo>
                  <a:pt x="0" y="12969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2904395" y="2137999"/>
            <a:ext cx="12479211" cy="730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136" lvl="1" indent="-496568" algn="just">
              <a:lnSpc>
                <a:spcPts val="6439"/>
              </a:lnSpc>
              <a:buFont typeface="Arial"/>
              <a:buChar char="•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Words</a:t>
            </a:r>
          </a:p>
          <a:p>
            <a:pPr marL="1986272" lvl="2" indent="-662091" algn="just">
              <a:lnSpc>
                <a:spcPts val="6439"/>
              </a:lnSpc>
              <a:buFont typeface="Arial"/>
              <a:buChar char="⚬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E.g., Using the feel wheel</a:t>
            </a:r>
          </a:p>
          <a:p>
            <a:pPr marL="993136" lvl="1" indent="-496568" algn="just">
              <a:lnSpc>
                <a:spcPts val="6439"/>
              </a:lnSpc>
              <a:buFont typeface="Arial"/>
              <a:buChar char="•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Facial Expressions</a:t>
            </a:r>
          </a:p>
          <a:p>
            <a:pPr marL="1986272" lvl="2" indent="-662091" algn="just">
              <a:lnSpc>
                <a:spcPts val="6439"/>
              </a:lnSpc>
              <a:buFont typeface="Arial"/>
              <a:buChar char="⚬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E.g., Smiling when happy</a:t>
            </a:r>
          </a:p>
          <a:p>
            <a:pPr marL="993136" lvl="1" indent="-496568" algn="just">
              <a:lnSpc>
                <a:spcPts val="6439"/>
              </a:lnSpc>
              <a:buFont typeface="Arial"/>
              <a:buChar char="•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Emojis</a:t>
            </a:r>
          </a:p>
          <a:p>
            <a:pPr marL="1986272" lvl="2" indent="-662091" algn="just">
              <a:lnSpc>
                <a:spcPts val="6439"/>
              </a:lnSpc>
              <a:buFont typeface="Arial"/>
              <a:buChar char="⚬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E.g., when texting </a:t>
            </a:r>
          </a:p>
          <a:p>
            <a:pPr marL="993136" lvl="1" indent="-496568" algn="just">
              <a:lnSpc>
                <a:spcPts val="6439"/>
              </a:lnSpc>
              <a:buFont typeface="Arial"/>
              <a:buChar char="•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body </a:t>
            </a:r>
          </a:p>
          <a:p>
            <a:pPr marL="1986272" lvl="2" indent="-662091" algn="just">
              <a:lnSpc>
                <a:spcPts val="6439"/>
              </a:lnSpc>
              <a:buFont typeface="Arial"/>
              <a:buChar char="⚬"/>
            </a:pPr>
            <a:r>
              <a:rPr lang="en-US" sz="4599" spc="-114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E.g., when angry we might clench our fists or when excited we might jump up and down </a:t>
            </a:r>
          </a:p>
        </p:txBody>
      </p:sp>
      <p:sp>
        <p:nvSpPr>
          <p:cNvPr id="5" name="Freeform 5"/>
          <p:cNvSpPr/>
          <p:nvPr/>
        </p:nvSpPr>
        <p:spPr>
          <a:xfrm>
            <a:off x="10806641" y="3390210"/>
            <a:ext cx="6651171" cy="1230467"/>
          </a:xfrm>
          <a:custGeom>
            <a:avLst/>
            <a:gdLst/>
            <a:ahLst/>
            <a:cxnLst/>
            <a:rect l="l" t="t" r="r" b="b"/>
            <a:pathLst>
              <a:path w="6651171" h="1230467">
                <a:moveTo>
                  <a:pt x="0" y="0"/>
                </a:moveTo>
                <a:lnTo>
                  <a:pt x="6651172" y="0"/>
                </a:lnTo>
                <a:lnTo>
                  <a:pt x="6651172" y="1230467"/>
                </a:lnTo>
                <a:lnTo>
                  <a:pt x="0" y="12304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0806641" y="4620677"/>
            <a:ext cx="4307167" cy="3111928"/>
          </a:xfrm>
          <a:custGeom>
            <a:avLst/>
            <a:gdLst/>
            <a:ahLst/>
            <a:cxnLst/>
            <a:rect l="l" t="t" r="r" b="b"/>
            <a:pathLst>
              <a:path w="4307167" h="3111928">
                <a:moveTo>
                  <a:pt x="0" y="0"/>
                </a:moveTo>
                <a:lnTo>
                  <a:pt x="4307167" y="0"/>
                </a:lnTo>
                <a:lnTo>
                  <a:pt x="4307167" y="3111928"/>
                </a:lnTo>
                <a:lnTo>
                  <a:pt x="0" y="311192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01954" y="5143500"/>
            <a:ext cx="2082965" cy="1528376"/>
          </a:xfrm>
          <a:custGeom>
            <a:avLst/>
            <a:gdLst/>
            <a:ahLst/>
            <a:cxnLst/>
            <a:rect l="l" t="t" r="r" b="b"/>
            <a:pathLst>
              <a:path w="2082965" h="1528376">
                <a:moveTo>
                  <a:pt x="0" y="0"/>
                </a:moveTo>
                <a:lnTo>
                  <a:pt x="2082965" y="0"/>
                </a:lnTo>
                <a:lnTo>
                  <a:pt x="2082965" y="1528376"/>
                </a:lnTo>
                <a:lnTo>
                  <a:pt x="0" y="15283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730377" y="6552405"/>
            <a:ext cx="3518154" cy="4114800"/>
          </a:xfrm>
          <a:custGeom>
            <a:avLst/>
            <a:gdLst/>
            <a:ahLst/>
            <a:cxnLst/>
            <a:rect l="l" t="t" r="r" b="b"/>
            <a:pathLst>
              <a:path w="3518154" h="4114800">
                <a:moveTo>
                  <a:pt x="0" y="0"/>
                </a:moveTo>
                <a:lnTo>
                  <a:pt x="3518154" y="0"/>
                </a:lnTo>
                <a:lnTo>
                  <a:pt x="351815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1839698" y="488950"/>
            <a:ext cx="16045300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8000" spc="456">
                <a:solidFill>
                  <a:srgbClr val="7D1816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can we share our feelings?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71406" y="-1908011"/>
            <a:ext cx="17699079" cy="12743337"/>
          </a:xfrm>
          <a:custGeom>
            <a:avLst/>
            <a:gdLst/>
            <a:ahLst/>
            <a:cxnLst/>
            <a:rect l="l" t="t" r="r" b="b"/>
            <a:pathLst>
              <a:path w="17699079" h="12743337">
                <a:moveTo>
                  <a:pt x="0" y="0"/>
                </a:moveTo>
                <a:lnTo>
                  <a:pt x="17699079" y="0"/>
                </a:lnTo>
                <a:lnTo>
                  <a:pt x="17699079" y="12743337"/>
                </a:lnTo>
                <a:lnTo>
                  <a:pt x="0" y="127433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621102" y="1028700"/>
            <a:ext cx="2933077" cy="2599439"/>
          </a:xfrm>
          <a:custGeom>
            <a:avLst/>
            <a:gdLst/>
            <a:ahLst/>
            <a:cxnLst/>
            <a:rect l="l" t="t" r="r" b="b"/>
            <a:pathLst>
              <a:path w="2933077" h="2599439">
                <a:moveTo>
                  <a:pt x="0" y="0"/>
                </a:moveTo>
                <a:lnTo>
                  <a:pt x="2933077" y="0"/>
                </a:lnTo>
                <a:lnTo>
                  <a:pt x="2933077" y="2599439"/>
                </a:lnTo>
                <a:lnTo>
                  <a:pt x="0" y="25994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0" y="3968779"/>
            <a:ext cx="8281109" cy="846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05"/>
              </a:lnSpc>
            </a:pPr>
            <a:r>
              <a:rPr lang="en-US" sz="4647" spc="-116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Let's go on a feelings journey!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127673" y="1287637"/>
            <a:ext cx="5874493" cy="212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-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Think of something that makes you feel happy. Feel the happiness all over your body!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642023" y="3691112"/>
            <a:ext cx="4845793" cy="1755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</a:pPr>
            <a:r>
              <a:rPr lang="en-US" sz="3299" spc="-82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let's shake out the happiness and come back to feeling relaxed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127673" y="5427372"/>
            <a:ext cx="5874493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-99">
                <a:solidFill>
                  <a:srgbClr val="49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Next, think of something that makes you feel sad. Feel the sadness all throughout your body.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642023" y="8330711"/>
            <a:ext cx="4845793" cy="1755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</a:pPr>
            <a:r>
              <a:rPr lang="en-US" sz="3299" spc="-82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let's shake out the sadness and come back to feeling relaxed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642023" y="202553"/>
            <a:ext cx="4845793" cy="8261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spc="-114">
                <a:solidFill>
                  <a:srgbClr val="F9232C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Close your eyes!</a:t>
            </a:r>
          </a:p>
        </p:txBody>
      </p:sp>
      <p:sp>
        <p:nvSpPr>
          <p:cNvPr id="10" name="Freeform 10"/>
          <p:cNvSpPr/>
          <p:nvPr/>
        </p:nvSpPr>
        <p:spPr>
          <a:xfrm>
            <a:off x="819615" y="8425961"/>
            <a:ext cx="3975450" cy="1296991"/>
          </a:xfrm>
          <a:custGeom>
            <a:avLst/>
            <a:gdLst/>
            <a:ahLst/>
            <a:cxnLst/>
            <a:rect l="l" t="t" r="r" b="b"/>
            <a:pathLst>
              <a:path w="3975450" h="1296991">
                <a:moveTo>
                  <a:pt x="0" y="0"/>
                </a:moveTo>
                <a:lnTo>
                  <a:pt x="3975450" y="0"/>
                </a:lnTo>
                <a:lnTo>
                  <a:pt x="3975450" y="1296991"/>
                </a:lnTo>
                <a:lnTo>
                  <a:pt x="0" y="129699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770</Words>
  <Application>Microsoft Office PowerPoint</Application>
  <PresentationFormat>Custom</PresentationFormat>
  <Paragraphs>118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Childos Arabic</vt:lpstr>
      <vt:lpstr>Childos Arabic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1 - Individual Needs - Comprehensive View of Sexuality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2025-04-01T00:01:52Z</dcterms:modified>
  <dc:identifier>DAGhjA5-il4</dc:identifier>
</cp:coreProperties>
</file>